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12.png>
</file>

<file path=ppt/media/image13.png>
</file>

<file path=ppt/media/image14.gif>
</file>

<file path=ppt/media/image15.gif>
</file>

<file path=ppt/media/image16.gif>
</file>

<file path=ppt/media/image17.png>
</file>

<file path=ppt/media/image18.gif>
</file>

<file path=ppt/media/image19.gif>
</file>

<file path=ppt/media/image2.jpg>
</file>

<file path=ppt/media/image20.png>
</file>

<file path=ppt/media/image21.gif>
</file>

<file path=ppt/media/image22.gif>
</file>

<file path=ppt/media/image3.gif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bcc5f5ff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bcc5f5ff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bcc5f5ff6b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bcc5f5ff6b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bcc5f5ff6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bcc5f5ff6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bcc5f5ff6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bcc5f5ff6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bcc5f5ff6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bcc5f5ff6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bcc5f5ff6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bcc5f5ff6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bcc5f5ff6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bcc5f5ff6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bcc5f5ff6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bcc5f5ff6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bcc5f5ff6b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bcc5f5ff6b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bcc5f5ff6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bcc5f5ff6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8.png"/><Relationship Id="rId6" Type="http://schemas.openxmlformats.org/officeDocument/2006/relationships/image" Target="../media/image1.png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gif"/><Relationship Id="rId4" Type="http://schemas.openxmlformats.org/officeDocument/2006/relationships/image" Target="../media/image11.gif"/><Relationship Id="rId5" Type="http://schemas.openxmlformats.org/officeDocument/2006/relationships/image" Target="../media/image1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gif"/><Relationship Id="rId4" Type="http://schemas.openxmlformats.org/officeDocument/2006/relationships/image" Target="../media/image1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gif"/><Relationship Id="rId4" Type="http://schemas.openxmlformats.org/officeDocument/2006/relationships/image" Target="../media/image1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74000" y="370600"/>
            <a:ext cx="8196000" cy="7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300"/>
              <a:t>Zero-Shot Object Pose Estimation</a:t>
            </a:r>
            <a:endParaRPr b="1" sz="42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085000" y="3239336"/>
            <a:ext cx="40590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s" sz="1440">
                <a:solidFill>
                  <a:schemeClr val="dk1"/>
                </a:solidFill>
              </a:rPr>
              <a:t>A.Burzio, R. Pellerito, L. Piglia, D. Machain</a:t>
            </a:r>
            <a:endParaRPr sz="144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540"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853664" y="1602500"/>
            <a:ext cx="252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   Final Presentation</a:t>
            </a:r>
            <a:endParaRPr sz="1800"/>
          </a:p>
        </p:txBody>
      </p:sp>
      <p:sp>
        <p:nvSpPr>
          <p:cNvPr id="57" name="Google Shape;57;p13"/>
          <p:cNvSpPr txBox="1"/>
          <p:nvPr/>
        </p:nvSpPr>
        <p:spPr>
          <a:xfrm>
            <a:off x="5901483" y="2456106"/>
            <a:ext cx="242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Mixed Reality Class 2022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575" y="1359263"/>
            <a:ext cx="4415951" cy="3311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Next steps and considerations </a:t>
            </a:r>
            <a:endParaRPr/>
          </a:p>
        </p:txBody>
      </p:sp>
      <p:sp>
        <p:nvSpPr>
          <p:cNvPr id="148" name="Google Shape;148;p22"/>
          <p:cNvSpPr txBox="1"/>
          <p:nvPr/>
        </p:nvSpPr>
        <p:spPr>
          <a:xfrm>
            <a:off x="429375" y="1048175"/>
            <a:ext cx="4931400" cy="3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/>
          </a:p>
          <a:p>
            <a:pPr indent="-31101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s" sz="3244">
                <a:solidFill>
                  <a:schemeClr val="dk1"/>
                </a:solidFill>
              </a:rPr>
              <a:t>Get 3D reconstruction with HoloLens data working</a:t>
            </a:r>
            <a:endParaRPr sz="3244">
              <a:solidFill>
                <a:schemeClr val="dk1"/>
              </a:solidFill>
            </a:endParaRPr>
          </a:p>
          <a:p>
            <a:pPr indent="-31101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s" sz="3244">
                <a:solidFill>
                  <a:schemeClr val="dk1"/>
                </a:solidFill>
              </a:rPr>
              <a:t>Constrain 3D bounding box to be aligned with ground when scanning</a:t>
            </a:r>
            <a:endParaRPr sz="3244">
              <a:solidFill>
                <a:schemeClr val="dk1"/>
              </a:solidFill>
            </a:endParaRPr>
          </a:p>
          <a:p>
            <a:pPr indent="-31101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s" sz="3244">
                <a:solidFill>
                  <a:schemeClr val="dk1"/>
                </a:solidFill>
              </a:rPr>
              <a:t>Track keypoints and filter predictions between frames</a:t>
            </a:r>
            <a:endParaRPr sz="3244">
              <a:solidFill>
                <a:schemeClr val="dk1"/>
              </a:solidFill>
            </a:endParaRPr>
          </a:p>
          <a:p>
            <a:pPr indent="-31101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s" sz="3244">
                <a:solidFill>
                  <a:schemeClr val="dk1"/>
                </a:solidFill>
              </a:rPr>
              <a:t>Improve framerate of pose and image stream from Hololens (currently 4 fps)</a:t>
            </a:r>
            <a:endParaRPr sz="3244">
              <a:solidFill>
                <a:schemeClr val="dk1"/>
              </a:solidFill>
            </a:endParaRPr>
          </a:p>
          <a:p>
            <a:pPr indent="-31101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s" sz="3244">
                <a:solidFill>
                  <a:schemeClr val="dk1"/>
                </a:solidFill>
              </a:rPr>
              <a:t>Object scanning with a head-mounted device is uncomfortable</a:t>
            </a:r>
            <a:endParaRPr sz="3244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19132" r="19427" t="0"/>
          <a:stretch/>
        </p:blipFill>
        <p:spPr>
          <a:xfrm>
            <a:off x="5418929" y="1193850"/>
            <a:ext cx="3283000" cy="301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/>
        </p:nvSpPr>
        <p:spPr>
          <a:xfrm>
            <a:off x="5428000" y="4275025"/>
            <a:ext cx="32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Bounding box is good, but jitters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311700" y="23537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680"/>
              <a:t>Motivations</a:t>
            </a:r>
            <a:endParaRPr sz="3680"/>
          </a:p>
        </p:txBody>
      </p:sp>
      <p:sp>
        <p:nvSpPr>
          <p:cNvPr id="64" name="Google Shape;64;p14"/>
          <p:cNvSpPr txBox="1"/>
          <p:nvPr/>
        </p:nvSpPr>
        <p:spPr>
          <a:xfrm>
            <a:off x="249850" y="965075"/>
            <a:ext cx="86931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s" sz="1600"/>
              <a:t>Different application requires in-wild object pose estimation: AR, Robotics, Constructions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s" sz="1600"/>
              <a:t>Track </a:t>
            </a:r>
            <a:r>
              <a:rPr b="1" lang="es" sz="1600"/>
              <a:t>any</a:t>
            </a:r>
            <a:r>
              <a:rPr lang="es" sz="1600"/>
              <a:t> object </a:t>
            </a:r>
            <a:r>
              <a:rPr b="1" lang="es" sz="1600"/>
              <a:t>without categories</a:t>
            </a:r>
            <a:r>
              <a:rPr lang="es" sz="1600"/>
              <a:t> or CAD models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s" sz="1600"/>
              <a:t>Interaction between </a:t>
            </a:r>
            <a:r>
              <a:rPr b="1" lang="es" sz="1600"/>
              <a:t>real</a:t>
            </a:r>
            <a:r>
              <a:rPr lang="es" sz="1600"/>
              <a:t> and </a:t>
            </a:r>
            <a:r>
              <a:rPr b="1" lang="es" sz="1600"/>
              <a:t>virtual</a:t>
            </a:r>
            <a:r>
              <a:rPr lang="es" sz="1600"/>
              <a:t> objects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850" y="2643875"/>
            <a:ext cx="4604699" cy="211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9528" l="0" r="0" t="8685"/>
          <a:stretch/>
        </p:blipFill>
        <p:spPr>
          <a:xfrm>
            <a:off x="5962404" y="1615700"/>
            <a:ext cx="2825445" cy="314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ctrTitle"/>
          </p:nvPr>
        </p:nvSpPr>
        <p:spPr>
          <a:xfrm>
            <a:off x="311700" y="23537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680"/>
              <a:t>Architecture</a:t>
            </a:r>
            <a:endParaRPr sz="3680"/>
          </a:p>
        </p:txBody>
      </p:sp>
      <p:grpSp>
        <p:nvGrpSpPr>
          <p:cNvPr id="72" name="Google Shape;72;p15"/>
          <p:cNvGrpSpPr/>
          <p:nvPr/>
        </p:nvGrpSpPr>
        <p:grpSpPr>
          <a:xfrm>
            <a:off x="1511650" y="3341937"/>
            <a:ext cx="6120700" cy="1739138"/>
            <a:chOff x="1684575" y="3334437"/>
            <a:chExt cx="6120700" cy="1739138"/>
          </a:xfrm>
        </p:grpSpPr>
        <p:pic>
          <p:nvPicPr>
            <p:cNvPr id="73" name="Google Shape;73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84575" y="3441100"/>
              <a:ext cx="2098901" cy="1356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869699" y="3334437"/>
              <a:ext cx="1935575" cy="15699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5" name="Google Shape;75;p15"/>
            <p:cNvCxnSpPr/>
            <p:nvPr/>
          </p:nvCxnSpPr>
          <p:spPr>
            <a:xfrm rot="10800000">
              <a:off x="3905738" y="3938100"/>
              <a:ext cx="1841700" cy="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6" name="Google Shape;76;p15"/>
            <p:cNvCxnSpPr/>
            <p:nvPr/>
          </p:nvCxnSpPr>
          <p:spPr>
            <a:xfrm>
              <a:off x="3938200" y="4397450"/>
              <a:ext cx="1841700" cy="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77" name="Google Shape;77;p15"/>
            <p:cNvSpPr txBox="1"/>
            <p:nvPr/>
          </p:nvSpPr>
          <p:spPr>
            <a:xfrm>
              <a:off x="3958150" y="3489500"/>
              <a:ext cx="18018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100"/>
                <a:t>Images + camera poses</a:t>
              </a:r>
              <a:endParaRPr sz="1100"/>
            </a:p>
          </p:txBody>
        </p:sp>
        <p:sp>
          <p:nvSpPr>
            <p:cNvPr id="78" name="Google Shape;78;p15"/>
            <p:cNvSpPr txBox="1"/>
            <p:nvPr/>
          </p:nvSpPr>
          <p:spPr>
            <a:xfrm>
              <a:off x="3958150" y="4550375"/>
              <a:ext cx="18018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100"/>
                <a:t>Bounding Box info + object relative pose</a:t>
              </a:r>
              <a:endParaRPr sz="1100"/>
            </a:p>
          </p:txBody>
        </p:sp>
      </p:grpSp>
      <p:grpSp>
        <p:nvGrpSpPr>
          <p:cNvPr id="79" name="Google Shape;79;p15"/>
          <p:cNvGrpSpPr/>
          <p:nvPr/>
        </p:nvGrpSpPr>
        <p:grpSpPr>
          <a:xfrm>
            <a:off x="149050" y="3574500"/>
            <a:ext cx="1362600" cy="1104791"/>
            <a:chOff x="149050" y="3630625"/>
            <a:chExt cx="1362600" cy="1104791"/>
          </a:xfrm>
        </p:grpSpPr>
        <p:sp>
          <p:nvSpPr>
            <p:cNvPr id="80" name="Google Shape;80;p15"/>
            <p:cNvSpPr txBox="1"/>
            <p:nvPr/>
          </p:nvSpPr>
          <p:spPr>
            <a:xfrm>
              <a:off x="149050" y="3630625"/>
              <a:ext cx="13626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/>
                <a:t>Heavy processing</a:t>
              </a:r>
              <a:endParaRPr/>
            </a:p>
          </p:txBody>
        </p:sp>
        <p:pic>
          <p:nvPicPr>
            <p:cNvPr id="81" name="Google Shape;81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01701" y="4162716"/>
              <a:ext cx="457301" cy="572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2" name="Google Shape;82;p15"/>
          <p:cNvGrpSpPr/>
          <p:nvPr/>
        </p:nvGrpSpPr>
        <p:grpSpPr>
          <a:xfrm>
            <a:off x="7469700" y="3568588"/>
            <a:ext cx="1362600" cy="1116625"/>
            <a:chOff x="7632350" y="3830925"/>
            <a:chExt cx="1362600" cy="1116625"/>
          </a:xfrm>
        </p:grpSpPr>
        <p:sp>
          <p:nvSpPr>
            <p:cNvPr id="83" name="Google Shape;83;p15"/>
            <p:cNvSpPr txBox="1"/>
            <p:nvPr/>
          </p:nvSpPr>
          <p:spPr>
            <a:xfrm>
              <a:off x="7632350" y="3830925"/>
              <a:ext cx="13626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/>
                <a:t>Unity application</a:t>
              </a:r>
              <a:endParaRPr/>
            </a:p>
          </p:txBody>
        </p:sp>
        <p:pic>
          <p:nvPicPr>
            <p:cNvPr id="84" name="Google Shape;84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027300" y="4374850"/>
              <a:ext cx="5727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5" name="Google Shape;85;p15"/>
          <p:cNvPicPr preferRelativeResize="0"/>
          <p:nvPr/>
        </p:nvPicPr>
        <p:blipFill rotWithShape="1">
          <a:blip r:embed="rId7">
            <a:alphaModFix/>
          </a:blip>
          <a:srcRect b="50556" l="0" r="0" t="0"/>
          <a:stretch/>
        </p:blipFill>
        <p:spPr>
          <a:xfrm>
            <a:off x="465000" y="863825"/>
            <a:ext cx="8214026" cy="180654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/>
          <p:nvPr/>
        </p:nvSpPr>
        <p:spPr>
          <a:xfrm>
            <a:off x="465000" y="2396050"/>
            <a:ext cx="8201700" cy="969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632525" y="2744550"/>
            <a:ext cx="1535700" cy="5232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Correspondence graphs</a:t>
            </a:r>
            <a:endParaRPr sz="1100"/>
          </a:p>
        </p:txBody>
      </p:sp>
      <p:cxnSp>
        <p:nvCxnSpPr>
          <p:cNvPr id="88" name="Google Shape;88;p15"/>
          <p:cNvCxnSpPr>
            <a:stCxn id="87" idx="3"/>
          </p:cNvCxnSpPr>
          <p:nvPr/>
        </p:nvCxnSpPr>
        <p:spPr>
          <a:xfrm flipH="1" rot="10800000">
            <a:off x="2168225" y="2996250"/>
            <a:ext cx="722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" name="Google Shape;89;p15"/>
          <p:cNvSpPr txBox="1"/>
          <p:nvPr/>
        </p:nvSpPr>
        <p:spPr>
          <a:xfrm>
            <a:off x="2890325" y="2726125"/>
            <a:ext cx="2117700" cy="5232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2D - 3D matching with DSM bbox for cropping image</a:t>
            </a:r>
            <a:endParaRPr sz="1100"/>
          </a:p>
        </p:txBody>
      </p:sp>
      <p:cxnSp>
        <p:nvCxnSpPr>
          <p:cNvPr id="90" name="Google Shape;90;p15"/>
          <p:cNvCxnSpPr/>
          <p:nvPr/>
        </p:nvCxnSpPr>
        <p:spPr>
          <a:xfrm flipH="1" rot="10800000">
            <a:off x="5008025" y="2982775"/>
            <a:ext cx="722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" name="Google Shape;91;p15"/>
          <p:cNvSpPr txBox="1"/>
          <p:nvPr/>
        </p:nvSpPr>
        <p:spPr>
          <a:xfrm>
            <a:off x="5730125" y="2744550"/>
            <a:ext cx="1535700" cy="5232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Pose Estimation from PnP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/>
        </p:nvSpPr>
        <p:spPr>
          <a:xfrm>
            <a:off x="311700" y="235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20">
                <a:solidFill>
                  <a:srgbClr val="000000"/>
                </a:solidFill>
              </a:rPr>
              <a:t>Deep Spectral Methods</a:t>
            </a:r>
            <a:endParaRPr sz="3220">
              <a:solidFill>
                <a:srgbClr val="000000"/>
              </a:solidFill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4125000" y="1439875"/>
            <a:ext cx="4965000" cy="31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50"/>
              <a:t>Implementation</a:t>
            </a:r>
            <a:endParaRPr b="1" sz="215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s" sz="1600">
                <a:solidFill>
                  <a:schemeClr val="dk1"/>
                </a:solidFill>
              </a:rPr>
              <a:t>Used deep-spectral method (DSM) to make category-agnostic object detection (2D-BBox) from segmentation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s" sz="1600">
                <a:solidFill>
                  <a:schemeClr val="dk1"/>
                </a:solidFill>
              </a:rPr>
              <a:t>Filtered segmentations with gaussian fitting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s" sz="1600">
                <a:solidFill>
                  <a:schemeClr val="dk1"/>
                </a:solidFill>
              </a:rPr>
              <a:t>Use 2D detection to get keypoints only on the object for both SfM and inference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4125" y="1084325"/>
            <a:ext cx="2157712" cy="1638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16"/>
          <p:cNvGrpSpPr/>
          <p:nvPr/>
        </p:nvGrpSpPr>
        <p:grpSpPr>
          <a:xfrm>
            <a:off x="547724" y="2999500"/>
            <a:ext cx="3150501" cy="1758450"/>
            <a:chOff x="547724" y="2999500"/>
            <a:chExt cx="3150501" cy="1758450"/>
          </a:xfrm>
        </p:grpSpPr>
        <p:pic>
          <p:nvPicPr>
            <p:cNvPr id="100" name="Google Shape;100;p16"/>
            <p:cNvPicPr preferRelativeResize="0"/>
            <p:nvPr/>
          </p:nvPicPr>
          <p:blipFill rotWithShape="1">
            <a:blip r:embed="rId4">
              <a:alphaModFix/>
            </a:blip>
            <a:srcRect b="11513" l="32085" r="28564" t="13185"/>
            <a:stretch/>
          </p:blipFill>
          <p:spPr>
            <a:xfrm rot="10800000">
              <a:off x="547724" y="2999500"/>
              <a:ext cx="1214876" cy="17435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954700" y="3014425"/>
              <a:ext cx="1743525" cy="17435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/>
        </p:nvSpPr>
        <p:spPr>
          <a:xfrm>
            <a:off x="493225" y="1157500"/>
            <a:ext cx="8520600" cy="15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50"/>
              <a:t>Implementation:</a:t>
            </a:r>
            <a:endParaRPr b="1" sz="2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2D-BBoxes from DSM build 3D-BBoxes from many views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311700" y="235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20"/>
              <a:t>3D bounding boxes estimation</a:t>
            </a:r>
            <a:endParaRPr sz="3220">
              <a:solidFill>
                <a:srgbClr val="000000"/>
              </a:solidFill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75375"/>
            <a:ext cx="3725845" cy="2655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225" y="2275377"/>
            <a:ext cx="4011775" cy="2591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/>
        </p:nvSpPr>
        <p:spPr>
          <a:xfrm>
            <a:off x="493225" y="1157500"/>
            <a:ext cx="7316100" cy="15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50"/>
              <a:t>Implementation:</a:t>
            </a:r>
            <a:endParaRPr b="1" sz="215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Poses are also transformed such that the object is in the origin of the coordinate frame - important for inference step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311700" y="235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20"/>
              <a:t>3D bounding boxes estimation</a:t>
            </a:r>
            <a:endParaRPr sz="3220">
              <a:solidFill>
                <a:srgbClr val="000000"/>
              </a:solidFill>
            </a:endParaRPr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050" y="2571750"/>
            <a:ext cx="3181224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575" y="2571751"/>
            <a:ext cx="2993268" cy="226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2"/>
                </a:solidFill>
              </a:rPr>
              <a:t>HoloLens - Server communication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23" name="Google Shape;123;p19"/>
          <p:cNvSpPr txBox="1"/>
          <p:nvPr>
            <p:ph idx="2" type="body"/>
          </p:nvPr>
        </p:nvSpPr>
        <p:spPr>
          <a:xfrm>
            <a:off x="4832400" y="10177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s" sz="1700">
                <a:solidFill>
                  <a:schemeClr val="lt2"/>
                </a:solidFill>
              </a:rPr>
              <a:t>Frames + camera pose in real time from HoloLens to the server using Unity-Robotics-Hub</a:t>
            </a:r>
            <a:endParaRPr sz="1700">
              <a:solidFill>
                <a:schemeClr val="l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s" sz="1700">
                <a:solidFill>
                  <a:schemeClr val="lt2"/>
                </a:solidFill>
              </a:rPr>
              <a:t>Image processing run server-side</a:t>
            </a:r>
            <a:endParaRPr sz="1700">
              <a:solidFill>
                <a:schemeClr val="lt2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s" sz="1700">
                <a:solidFill>
                  <a:schemeClr val="lt2"/>
                </a:solidFill>
              </a:rPr>
              <a:t>Display bounding boxes around objects on the Hololens app</a:t>
            </a:r>
            <a:endParaRPr sz="1700">
              <a:solidFill>
                <a:schemeClr val="lt2"/>
              </a:solidFill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lang="es" sz="1000">
                <a:solidFill>
                  <a:schemeClr val="dk1"/>
                </a:solidFill>
              </a:rPr>
              <a:t>positions of the bounding boxes to be built from the server to the HoloLens</a:t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 rotWithShape="1">
          <a:blip r:embed="rId3">
            <a:alphaModFix/>
          </a:blip>
          <a:srcRect b="17663" l="18378" r="23844" t="24135"/>
          <a:stretch/>
        </p:blipFill>
        <p:spPr>
          <a:xfrm>
            <a:off x="708723" y="1073250"/>
            <a:ext cx="3127025" cy="17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1115550" y="3099575"/>
            <a:ext cx="217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 rotWithShape="1">
          <a:blip r:embed="rId4">
            <a:alphaModFix/>
          </a:blip>
          <a:srcRect b="20521" l="0" r="0" t="30745"/>
          <a:stretch/>
        </p:blipFill>
        <p:spPr>
          <a:xfrm>
            <a:off x="825575" y="2972300"/>
            <a:ext cx="3200400" cy="185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Zero-Shot Pose in action</a:t>
            </a:r>
            <a:endParaRPr b="1"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7650" y="1367563"/>
            <a:ext cx="4154651" cy="311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11" y="1367575"/>
            <a:ext cx="4154664" cy="31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Comparing assumptions: </a:t>
            </a:r>
            <a:r>
              <a:rPr b="1" lang="es"/>
              <a:t>Zero-Shot Pose</a:t>
            </a:r>
            <a:r>
              <a:rPr lang="es"/>
              <a:t> vs One Pose</a:t>
            </a:r>
            <a:endParaRPr/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751925" y="1247725"/>
            <a:ext cx="3999900" cy="18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OnePose: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Images + poses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Perfect object detection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Hand-Drawn 3D bounding box</a:t>
            </a:r>
            <a:endParaRPr/>
          </a:p>
        </p:txBody>
      </p:sp>
      <p:sp>
        <p:nvSpPr>
          <p:cNvPr id="140" name="Google Shape;140;p21"/>
          <p:cNvSpPr txBox="1"/>
          <p:nvPr>
            <p:ph idx="2" type="body"/>
          </p:nvPr>
        </p:nvSpPr>
        <p:spPr>
          <a:xfrm>
            <a:off x="751925" y="3462775"/>
            <a:ext cx="3999900" cy="10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Zero-Shot Pose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Images + poses only!</a:t>
            </a: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6300" y="3224722"/>
            <a:ext cx="2166900" cy="162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 rotWithShape="1">
          <a:blip r:embed="rId4">
            <a:alphaModFix/>
          </a:blip>
          <a:srcRect b="0" l="0" r="49753" t="58136"/>
          <a:stretch/>
        </p:blipFill>
        <p:spPr>
          <a:xfrm>
            <a:off x="4687906" y="1204825"/>
            <a:ext cx="3443694" cy="16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